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58" r:id="rId4"/>
    <p:sldId id="259" r:id="rId5"/>
    <p:sldId id="261" r:id="rId6"/>
    <p:sldId id="269" r:id="rId7"/>
    <p:sldId id="271" r:id="rId8"/>
    <p:sldId id="266" r:id="rId9"/>
    <p:sldId id="267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Prata" panose="020B0604020202020204" charset="0"/>
      <p:regular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54554-A6F5-4DFE-934C-8DC1D5F22E52}" v="248" dt="2025-05-18T16:29:35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9BD78-3125-407C-9A7D-34C06510685F}" type="doc">
      <dgm:prSet loTypeId="urn:microsoft.com/office/officeart/2005/8/layout/chevron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FA63494-A594-4692-A707-CF8C664D5D07}">
      <dgm:prSet phldrT="[Text]"/>
      <dgm:spPr/>
      <dgm:t>
        <a:bodyPr/>
        <a:lstStyle/>
        <a:p>
          <a:r>
            <a:rPr lang="en-IN" dirty="0">
              <a:solidFill>
                <a:schemeClr val="tx1">
                  <a:lumMod val="85000"/>
                  <a:lumOff val="15000"/>
                </a:schemeClr>
              </a:solidFill>
            </a:rPr>
            <a:t>1</a:t>
          </a:r>
        </a:p>
      </dgm:t>
    </dgm:pt>
    <dgm:pt modelId="{EC7FFE14-BCF1-4A50-B01A-710F5957105D}" type="parTrans" cxnId="{BD90123A-35B1-4D15-B004-A3D3253614C4}">
      <dgm:prSet/>
      <dgm:spPr/>
      <dgm:t>
        <a:bodyPr/>
        <a:lstStyle/>
        <a:p>
          <a:endParaRPr lang="en-IN"/>
        </a:p>
      </dgm:t>
    </dgm:pt>
    <dgm:pt modelId="{5DA04408-7DAA-400F-B30F-CA2C7DDE10A5}" type="sibTrans" cxnId="{BD90123A-35B1-4D15-B004-A3D3253614C4}">
      <dgm:prSet/>
      <dgm:spPr/>
      <dgm:t>
        <a:bodyPr/>
        <a:lstStyle/>
        <a:p>
          <a:endParaRPr lang="en-IN"/>
        </a:p>
      </dgm:t>
    </dgm:pt>
    <dgm:pt modelId="{E74FF033-952C-406F-8EAE-7F0D2A01E7C8}">
      <dgm:prSet phldrT="[Text]"/>
      <dgm:spPr/>
      <dgm:t>
        <a:bodyPr/>
        <a:lstStyle/>
        <a:p>
          <a:r>
            <a:rPr lang="en-IN" dirty="0">
              <a:solidFill>
                <a:schemeClr val="tx1">
                  <a:lumMod val="85000"/>
                  <a:lumOff val="15000"/>
                </a:schemeClr>
              </a:solidFill>
            </a:rPr>
            <a:t>2</a:t>
          </a:r>
        </a:p>
      </dgm:t>
    </dgm:pt>
    <dgm:pt modelId="{32CCDBA7-009A-4B45-A32E-6DB50B4096A6}" type="parTrans" cxnId="{27DD991F-77CA-4C6F-960C-808DC7F10C59}">
      <dgm:prSet/>
      <dgm:spPr/>
      <dgm:t>
        <a:bodyPr/>
        <a:lstStyle/>
        <a:p>
          <a:endParaRPr lang="en-IN"/>
        </a:p>
      </dgm:t>
    </dgm:pt>
    <dgm:pt modelId="{F3E7D10C-2980-423D-9E52-2B42A90EAA55}" type="sibTrans" cxnId="{27DD991F-77CA-4C6F-960C-808DC7F10C59}">
      <dgm:prSet/>
      <dgm:spPr/>
      <dgm:t>
        <a:bodyPr/>
        <a:lstStyle/>
        <a:p>
          <a:endParaRPr lang="en-IN"/>
        </a:p>
      </dgm:t>
    </dgm:pt>
    <dgm:pt modelId="{A8A60BAD-B91D-401A-B245-062B715492B5}">
      <dgm:prSet phldrT="[Text]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n-IN" sz="2200" b="1" dirty="0">
              <a:solidFill>
                <a:srgbClr val="F2E782"/>
              </a:solidFill>
            </a:rPr>
            <a:t>Random Number Generation</a:t>
          </a:r>
        </a:p>
      </dgm:t>
    </dgm:pt>
    <dgm:pt modelId="{F2CAA16A-1894-40B2-B11B-414CFB923B25}" type="parTrans" cxnId="{2131BCEC-1E63-4AAC-A914-E7C3EA735FDB}">
      <dgm:prSet/>
      <dgm:spPr/>
      <dgm:t>
        <a:bodyPr/>
        <a:lstStyle/>
        <a:p>
          <a:endParaRPr lang="en-IN"/>
        </a:p>
      </dgm:t>
    </dgm:pt>
    <dgm:pt modelId="{7C02E4B3-3DA9-4141-B467-E1B1A68C459B}" type="sibTrans" cxnId="{2131BCEC-1E63-4AAC-A914-E7C3EA735FDB}">
      <dgm:prSet/>
      <dgm:spPr/>
      <dgm:t>
        <a:bodyPr/>
        <a:lstStyle/>
        <a:p>
          <a:endParaRPr lang="en-IN"/>
        </a:p>
      </dgm:t>
    </dgm:pt>
    <dgm:pt modelId="{6E496237-33C6-41A9-AF6F-F63B668120EC}">
      <dgm:prSet phldrT="[Text]"/>
      <dgm:spPr/>
      <dgm:t>
        <a:bodyPr/>
        <a:lstStyle/>
        <a:p>
          <a:r>
            <a:rPr lang="en-IN" dirty="0">
              <a:solidFill>
                <a:schemeClr val="tx1">
                  <a:lumMod val="85000"/>
                  <a:lumOff val="15000"/>
                </a:schemeClr>
              </a:solidFill>
            </a:rPr>
            <a:t>3</a:t>
          </a:r>
        </a:p>
      </dgm:t>
    </dgm:pt>
    <dgm:pt modelId="{E9AA01B3-253D-485C-96A8-8BFC6092FF7C}" type="parTrans" cxnId="{A23459E6-9FD8-468A-A48F-2D491ECA2D5E}">
      <dgm:prSet/>
      <dgm:spPr/>
      <dgm:t>
        <a:bodyPr/>
        <a:lstStyle/>
        <a:p>
          <a:endParaRPr lang="en-IN"/>
        </a:p>
      </dgm:t>
    </dgm:pt>
    <dgm:pt modelId="{296A01DE-C1B4-4914-A1AB-ACF613E936F0}" type="sibTrans" cxnId="{A23459E6-9FD8-468A-A48F-2D491ECA2D5E}">
      <dgm:prSet/>
      <dgm:spPr/>
      <dgm:t>
        <a:bodyPr/>
        <a:lstStyle/>
        <a:p>
          <a:endParaRPr lang="en-IN"/>
        </a:p>
      </dgm:t>
    </dgm:pt>
    <dgm:pt modelId="{DE80A56B-D1A8-4B3D-986F-23C27A413856}">
      <dgm:prSet phldrT="[Text]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n-IN" sz="2200" b="1" dirty="0">
              <a:solidFill>
                <a:srgbClr val="F2E782"/>
              </a:solidFill>
            </a:rPr>
            <a:t>Hint-Based Feedback</a:t>
          </a:r>
        </a:p>
      </dgm:t>
    </dgm:pt>
    <dgm:pt modelId="{53CD203E-BB4C-4B6F-81F5-8B537DD766FB}" type="parTrans" cxnId="{B0639593-9A0B-4D12-ABFA-83629FCB3560}">
      <dgm:prSet/>
      <dgm:spPr/>
      <dgm:t>
        <a:bodyPr/>
        <a:lstStyle/>
        <a:p>
          <a:endParaRPr lang="en-IN"/>
        </a:p>
      </dgm:t>
    </dgm:pt>
    <dgm:pt modelId="{5D872122-AA48-4A79-BE18-FA2F4D1CFBC6}" type="sibTrans" cxnId="{B0639593-9A0B-4D12-ABFA-83629FCB3560}">
      <dgm:prSet/>
      <dgm:spPr/>
      <dgm:t>
        <a:bodyPr/>
        <a:lstStyle/>
        <a:p>
          <a:endParaRPr lang="en-IN"/>
        </a:p>
      </dgm:t>
    </dgm:pt>
    <dgm:pt modelId="{42438A9E-75FD-4123-823E-817CCA6632EB}">
      <dgm:prSet phldrT="[Text]" custT="1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Players enter a number guess between 1 and 20.</a:t>
          </a:r>
          <a:endParaRPr lang="en-IN" sz="3700" dirty="0">
            <a:solidFill>
              <a:schemeClr val="bg1"/>
            </a:solidFill>
          </a:endParaRPr>
        </a:p>
      </dgm:t>
    </dgm:pt>
    <dgm:pt modelId="{DA0D4726-FB76-452C-BD35-F640094CB641}" type="parTrans" cxnId="{60ED6DEA-4CEC-4249-BFB3-3318295CF7C4}">
      <dgm:prSet/>
      <dgm:spPr/>
      <dgm:t>
        <a:bodyPr/>
        <a:lstStyle/>
        <a:p>
          <a:endParaRPr lang="en-IN"/>
        </a:p>
      </dgm:t>
    </dgm:pt>
    <dgm:pt modelId="{8F41839B-569C-4543-A12E-3B737C5BF54B}" type="sibTrans" cxnId="{60ED6DEA-4CEC-4249-BFB3-3318295CF7C4}">
      <dgm:prSet/>
      <dgm:spPr/>
      <dgm:t>
        <a:bodyPr/>
        <a:lstStyle/>
        <a:p>
          <a:endParaRPr lang="en-IN"/>
        </a:p>
      </dgm:t>
    </dgm:pt>
    <dgm:pt modelId="{FE2179F7-4F2A-4D85-BDDC-3B0E607C7C49}">
      <dgm:prSet phldrT="[Text]" custT="1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The system randomly selects a number at the start of the game.</a:t>
          </a:r>
          <a:endParaRPr lang="en-IN" sz="1600" dirty="0">
            <a:solidFill>
              <a:schemeClr val="bg1"/>
            </a:solidFill>
          </a:endParaRPr>
        </a:p>
      </dgm:t>
    </dgm:pt>
    <dgm:pt modelId="{AF9C9464-7B61-411F-823D-FFA12B13342F}" type="parTrans" cxnId="{A33A1C24-3E48-4C8F-B068-8A579E8BE96B}">
      <dgm:prSet/>
      <dgm:spPr/>
      <dgm:t>
        <a:bodyPr/>
        <a:lstStyle/>
        <a:p>
          <a:endParaRPr lang="en-IN"/>
        </a:p>
      </dgm:t>
    </dgm:pt>
    <dgm:pt modelId="{72C394CD-E929-41C9-80B5-95E1DC7FE917}" type="sibTrans" cxnId="{A33A1C24-3E48-4C8F-B068-8A579E8BE96B}">
      <dgm:prSet/>
      <dgm:spPr/>
      <dgm:t>
        <a:bodyPr/>
        <a:lstStyle/>
        <a:p>
          <a:endParaRPr lang="en-IN"/>
        </a:p>
      </dgm:t>
    </dgm:pt>
    <dgm:pt modelId="{46631910-1C3C-4EB1-B450-5602CED32452}">
      <dgm:prSet phldrT="[Text]" custT="1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The game provides hints (Too High / Too Low) after each guess.</a:t>
          </a:r>
          <a:endParaRPr lang="en-IN" sz="1600" dirty="0">
            <a:solidFill>
              <a:schemeClr val="bg1"/>
            </a:solidFill>
          </a:endParaRPr>
        </a:p>
      </dgm:t>
    </dgm:pt>
    <dgm:pt modelId="{F3667E56-0BFB-46AC-9C6E-19769B0EB8C4}" type="parTrans" cxnId="{D9143741-9305-4429-99A0-553360745CD3}">
      <dgm:prSet/>
      <dgm:spPr/>
      <dgm:t>
        <a:bodyPr/>
        <a:lstStyle/>
        <a:p>
          <a:endParaRPr lang="en-IN"/>
        </a:p>
      </dgm:t>
    </dgm:pt>
    <dgm:pt modelId="{ED6DCA09-F50F-4746-8805-8F0163CCE7A6}" type="sibTrans" cxnId="{D9143741-9305-4429-99A0-553360745CD3}">
      <dgm:prSet/>
      <dgm:spPr/>
      <dgm:t>
        <a:bodyPr/>
        <a:lstStyle/>
        <a:p>
          <a:endParaRPr lang="en-IN"/>
        </a:p>
      </dgm:t>
    </dgm:pt>
    <dgm:pt modelId="{8074B8B3-1DF6-4341-8249-F4D29B620029}">
      <dgm:prSet phldrT="[Text]" custT="1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n-IN" sz="2100" b="1" dirty="0">
              <a:solidFill>
                <a:srgbClr val="F2E782"/>
              </a:solidFill>
            </a:rPr>
            <a:t>User Guess Input</a:t>
          </a:r>
          <a:endParaRPr lang="en-IN" sz="2100" dirty="0">
            <a:solidFill>
              <a:srgbClr val="F2E782"/>
            </a:solidFill>
          </a:endParaRPr>
        </a:p>
      </dgm:t>
    </dgm:pt>
    <dgm:pt modelId="{BEC4A934-630E-4137-872A-BA75211DACFA}" type="parTrans" cxnId="{F9E220DC-2B6E-44C1-86AF-7248546A681B}">
      <dgm:prSet/>
      <dgm:spPr/>
      <dgm:t>
        <a:bodyPr/>
        <a:lstStyle/>
        <a:p>
          <a:endParaRPr lang="en-IN"/>
        </a:p>
      </dgm:t>
    </dgm:pt>
    <dgm:pt modelId="{BF7D5A41-9930-4BD8-8E9A-75349C8F9BEF}" type="sibTrans" cxnId="{F9E220DC-2B6E-44C1-86AF-7248546A681B}">
      <dgm:prSet/>
      <dgm:spPr/>
      <dgm:t>
        <a:bodyPr/>
        <a:lstStyle/>
        <a:p>
          <a:endParaRPr lang="en-IN"/>
        </a:p>
      </dgm:t>
    </dgm:pt>
    <dgm:pt modelId="{C8129645-C722-4B85-925B-CC86AAE649B4}" type="pres">
      <dgm:prSet presAssocID="{93E9BD78-3125-407C-9A7D-34C06510685F}" presName="linearFlow" presStyleCnt="0">
        <dgm:presLayoutVars>
          <dgm:dir/>
          <dgm:animLvl val="lvl"/>
          <dgm:resizeHandles val="exact"/>
        </dgm:presLayoutVars>
      </dgm:prSet>
      <dgm:spPr/>
    </dgm:pt>
    <dgm:pt modelId="{E1E49CB5-AC98-4624-B45D-DAF1DAE69C81}" type="pres">
      <dgm:prSet presAssocID="{CFA63494-A594-4692-A707-CF8C664D5D07}" presName="composite" presStyleCnt="0"/>
      <dgm:spPr/>
    </dgm:pt>
    <dgm:pt modelId="{3993BC76-1C2C-4274-A31F-7A7EB4CB9477}" type="pres">
      <dgm:prSet presAssocID="{CFA63494-A594-4692-A707-CF8C664D5D0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B8FEADB-C440-4A60-B364-1A578FCA4303}" type="pres">
      <dgm:prSet presAssocID="{CFA63494-A594-4692-A707-CF8C664D5D07}" presName="descendantText" presStyleLbl="alignAcc1" presStyleIdx="0" presStyleCnt="3" custScaleY="100000" custLinFactNeighborX="3289" custLinFactNeighborY="-99">
        <dgm:presLayoutVars>
          <dgm:bulletEnabled val="1"/>
        </dgm:presLayoutVars>
      </dgm:prSet>
      <dgm:spPr/>
    </dgm:pt>
    <dgm:pt modelId="{17EFAEB7-B924-4D34-93B2-ADC48AE89B8F}" type="pres">
      <dgm:prSet presAssocID="{5DA04408-7DAA-400F-B30F-CA2C7DDE10A5}" presName="sp" presStyleCnt="0"/>
      <dgm:spPr/>
    </dgm:pt>
    <dgm:pt modelId="{02325BD0-47C6-4B27-AE2D-0D27D79CD9F2}" type="pres">
      <dgm:prSet presAssocID="{E74FF033-952C-406F-8EAE-7F0D2A01E7C8}" presName="composite" presStyleCnt="0"/>
      <dgm:spPr/>
    </dgm:pt>
    <dgm:pt modelId="{ACDA33AB-F5AC-49CB-A6C6-310288AD08BC}" type="pres">
      <dgm:prSet presAssocID="{E74FF033-952C-406F-8EAE-7F0D2A01E7C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772BB0A-37BA-4FE9-8AE9-790C53A36CA3}" type="pres">
      <dgm:prSet presAssocID="{E74FF033-952C-406F-8EAE-7F0D2A01E7C8}" presName="descendantText" presStyleLbl="alignAcc1" presStyleIdx="1" presStyleCnt="3">
        <dgm:presLayoutVars>
          <dgm:bulletEnabled val="1"/>
        </dgm:presLayoutVars>
      </dgm:prSet>
      <dgm:spPr/>
    </dgm:pt>
    <dgm:pt modelId="{F64F0F86-EE78-4F05-B4DF-0CF131CCD39B}" type="pres">
      <dgm:prSet presAssocID="{F3E7D10C-2980-423D-9E52-2B42A90EAA55}" presName="sp" presStyleCnt="0"/>
      <dgm:spPr/>
    </dgm:pt>
    <dgm:pt modelId="{6002C668-1B56-4516-8475-65973A48D2CE}" type="pres">
      <dgm:prSet presAssocID="{6E496237-33C6-41A9-AF6F-F63B668120EC}" presName="composite" presStyleCnt="0"/>
      <dgm:spPr/>
    </dgm:pt>
    <dgm:pt modelId="{4AD03D01-3629-470D-A086-7E31CD62D4AA}" type="pres">
      <dgm:prSet presAssocID="{6E496237-33C6-41A9-AF6F-F63B668120E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8DC848B-9017-4BD5-A0DB-F89F53D63075}" type="pres">
      <dgm:prSet presAssocID="{6E496237-33C6-41A9-AF6F-F63B668120E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5006E1E-B8BA-476B-A986-20338650F4F9}" type="presOf" srcId="{FE2179F7-4F2A-4D85-BDDC-3B0E607C7C49}" destId="{5772BB0A-37BA-4FE9-8AE9-790C53A36CA3}" srcOrd="0" destOrd="1" presId="urn:microsoft.com/office/officeart/2005/8/layout/chevron2"/>
    <dgm:cxn modelId="{27DD991F-77CA-4C6F-960C-808DC7F10C59}" srcId="{93E9BD78-3125-407C-9A7D-34C06510685F}" destId="{E74FF033-952C-406F-8EAE-7F0D2A01E7C8}" srcOrd="1" destOrd="0" parTransId="{32CCDBA7-009A-4B45-A32E-6DB50B4096A6}" sibTransId="{F3E7D10C-2980-423D-9E52-2B42A90EAA55}"/>
    <dgm:cxn modelId="{A33A1C24-3E48-4C8F-B068-8A579E8BE96B}" srcId="{E74FF033-952C-406F-8EAE-7F0D2A01E7C8}" destId="{FE2179F7-4F2A-4D85-BDDC-3B0E607C7C49}" srcOrd="1" destOrd="0" parTransId="{AF9C9464-7B61-411F-823D-FFA12B13342F}" sibTransId="{72C394CD-E929-41C9-80B5-95E1DC7FE917}"/>
    <dgm:cxn modelId="{BD90123A-35B1-4D15-B004-A3D3253614C4}" srcId="{93E9BD78-3125-407C-9A7D-34C06510685F}" destId="{CFA63494-A594-4692-A707-CF8C664D5D07}" srcOrd="0" destOrd="0" parTransId="{EC7FFE14-BCF1-4A50-B01A-710F5957105D}" sibTransId="{5DA04408-7DAA-400F-B30F-CA2C7DDE10A5}"/>
    <dgm:cxn modelId="{D9143741-9305-4429-99A0-553360745CD3}" srcId="{6E496237-33C6-41A9-AF6F-F63B668120EC}" destId="{46631910-1C3C-4EB1-B450-5602CED32452}" srcOrd="1" destOrd="0" parTransId="{F3667E56-0BFB-46AC-9C6E-19769B0EB8C4}" sibTransId="{ED6DCA09-F50F-4746-8805-8F0163CCE7A6}"/>
    <dgm:cxn modelId="{0CB60042-3823-4338-BA55-F0F064F7C323}" type="presOf" srcId="{CFA63494-A594-4692-A707-CF8C664D5D07}" destId="{3993BC76-1C2C-4274-A31F-7A7EB4CB9477}" srcOrd="0" destOrd="0" presId="urn:microsoft.com/office/officeart/2005/8/layout/chevron2"/>
    <dgm:cxn modelId="{5942C965-F347-4D23-94AF-4D9AB57C154F}" type="presOf" srcId="{8074B8B3-1DF6-4341-8249-F4D29B620029}" destId="{AB8FEADB-C440-4A60-B364-1A578FCA4303}" srcOrd="0" destOrd="0" presId="urn:microsoft.com/office/officeart/2005/8/layout/chevron2"/>
    <dgm:cxn modelId="{63E9E465-5D10-46D0-824C-B04E9DD79419}" type="presOf" srcId="{6E496237-33C6-41A9-AF6F-F63B668120EC}" destId="{4AD03D01-3629-470D-A086-7E31CD62D4AA}" srcOrd="0" destOrd="0" presId="urn:microsoft.com/office/officeart/2005/8/layout/chevron2"/>
    <dgm:cxn modelId="{C1DE9C6E-1209-4044-9DC0-E88AFA47BD47}" type="presOf" srcId="{42438A9E-75FD-4123-823E-817CCA6632EB}" destId="{AB8FEADB-C440-4A60-B364-1A578FCA4303}" srcOrd="0" destOrd="1" presId="urn:microsoft.com/office/officeart/2005/8/layout/chevron2"/>
    <dgm:cxn modelId="{B0639593-9A0B-4D12-ABFA-83629FCB3560}" srcId="{6E496237-33C6-41A9-AF6F-F63B668120EC}" destId="{DE80A56B-D1A8-4B3D-986F-23C27A413856}" srcOrd="0" destOrd="0" parTransId="{53CD203E-BB4C-4B6F-81F5-8B537DD766FB}" sibTransId="{5D872122-AA48-4A79-BE18-FA2F4D1CFBC6}"/>
    <dgm:cxn modelId="{5BC83E96-A62A-495D-A706-6F76615CE6B4}" type="presOf" srcId="{DE80A56B-D1A8-4B3D-986F-23C27A413856}" destId="{58DC848B-9017-4BD5-A0DB-F89F53D63075}" srcOrd="0" destOrd="0" presId="urn:microsoft.com/office/officeart/2005/8/layout/chevron2"/>
    <dgm:cxn modelId="{200410BB-28D5-4808-9ABB-D15B5232B1B8}" type="presOf" srcId="{46631910-1C3C-4EB1-B450-5602CED32452}" destId="{58DC848B-9017-4BD5-A0DB-F89F53D63075}" srcOrd="0" destOrd="1" presId="urn:microsoft.com/office/officeart/2005/8/layout/chevron2"/>
    <dgm:cxn modelId="{47DF63D4-F097-4F1A-A1B3-D2189796CB90}" type="presOf" srcId="{E74FF033-952C-406F-8EAE-7F0D2A01E7C8}" destId="{ACDA33AB-F5AC-49CB-A6C6-310288AD08BC}" srcOrd="0" destOrd="0" presId="urn:microsoft.com/office/officeart/2005/8/layout/chevron2"/>
    <dgm:cxn modelId="{7D9822D7-35A5-4209-8729-E0F04F2E0AFA}" type="presOf" srcId="{93E9BD78-3125-407C-9A7D-34C06510685F}" destId="{C8129645-C722-4B85-925B-CC86AAE649B4}" srcOrd="0" destOrd="0" presId="urn:microsoft.com/office/officeart/2005/8/layout/chevron2"/>
    <dgm:cxn modelId="{F9E220DC-2B6E-44C1-86AF-7248546A681B}" srcId="{CFA63494-A594-4692-A707-CF8C664D5D07}" destId="{8074B8B3-1DF6-4341-8249-F4D29B620029}" srcOrd="0" destOrd="0" parTransId="{BEC4A934-630E-4137-872A-BA75211DACFA}" sibTransId="{BF7D5A41-9930-4BD8-8E9A-75349C8F9BEF}"/>
    <dgm:cxn modelId="{A23459E6-9FD8-468A-A48F-2D491ECA2D5E}" srcId="{93E9BD78-3125-407C-9A7D-34C06510685F}" destId="{6E496237-33C6-41A9-AF6F-F63B668120EC}" srcOrd="2" destOrd="0" parTransId="{E9AA01B3-253D-485C-96A8-8BFC6092FF7C}" sibTransId="{296A01DE-C1B4-4914-A1AB-ACF613E936F0}"/>
    <dgm:cxn modelId="{60ED6DEA-4CEC-4249-BFB3-3318295CF7C4}" srcId="{CFA63494-A594-4692-A707-CF8C664D5D07}" destId="{42438A9E-75FD-4123-823E-817CCA6632EB}" srcOrd="1" destOrd="0" parTransId="{DA0D4726-FB76-452C-BD35-F640094CB641}" sibTransId="{8F41839B-569C-4543-A12E-3B737C5BF54B}"/>
    <dgm:cxn modelId="{2131BCEC-1E63-4AAC-A914-E7C3EA735FDB}" srcId="{E74FF033-952C-406F-8EAE-7F0D2A01E7C8}" destId="{A8A60BAD-B91D-401A-B245-062B715492B5}" srcOrd="0" destOrd="0" parTransId="{F2CAA16A-1894-40B2-B11B-414CFB923B25}" sibTransId="{7C02E4B3-3DA9-4141-B467-E1B1A68C459B}"/>
    <dgm:cxn modelId="{FA9EF8EC-A76D-4CB4-B582-79FB20CC73CA}" type="presOf" srcId="{A8A60BAD-B91D-401A-B245-062B715492B5}" destId="{5772BB0A-37BA-4FE9-8AE9-790C53A36CA3}" srcOrd="0" destOrd="0" presId="urn:microsoft.com/office/officeart/2005/8/layout/chevron2"/>
    <dgm:cxn modelId="{0786E3BE-A5A0-4D0E-856C-74ED199BC2C6}" type="presParOf" srcId="{C8129645-C722-4B85-925B-CC86AAE649B4}" destId="{E1E49CB5-AC98-4624-B45D-DAF1DAE69C81}" srcOrd="0" destOrd="0" presId="urn:microsoft.com/office/officeart/2005/8/layout/chevron2"/>
    <dgm:cxn modelId="{6DB7F6C2-1D0B-4ABB-8274-1AA42EF7B6C6}" type="presParOf" srcId="{E1E49CB5-AC98-4624-B45D-DAF1DAE69C81}" destId="{3993BC76-1C2C-4274-A31F-7A7EB4CB9477}" srcOrd="0" destOrd="0" presId="urn:microsoft.com/office/officeart/2005/8/layout/chevron2"/>
    <dgm:cxn modelId="{238B7B5E-2D2F-4079-B85A-133341A2BE83}" type="presParOf" srcId="{E1E49CB5-AC98-4624-B45D-DAF1DAE69C81}" destId="{AB8FEADB-C440-4A60-B364-1A578FCA4303}" srcOrd="1" destOrd="0" presId="urn:microsoft.com/office/officeart/2005/8/layout/chevron2"/>
    <dgm:cxn modelId="{C83EB0DD-30C9-4CF4-A599-F0C18A57DA64}" type="presParOf" srcId="{C8129645-C722-4B85-925B-CC86AAE649B4}" destId="{17EFAEB7-B924-4D34-93B2-ADC48AE89B8F}" srcOrd="1" destOrd="0" presId="urn:microsoft.com/office/officeart/2005/8/layout/chevron2"/>
    <dgm:cxn modelId="{DC7A266D-A961-4FCF-A585-73426EB8CA09}" type="presParOf" srcId="{C8129645-C722-4B85-925B-CC86AAE649B4}" destId="{02325BD0-47C6-4B27-AE2D-0D27D79CD9F2}" srcOrd="2" destOrd="0" presId="urn:microsoft.com/office/officeart/2005/8/layout/chevron2"/>
    <dgm:cxn modelId="{A54234F1-D0CD-405E-B3C6-73B8E5D3E1AF}" type="presParOf" srcId="{02325BD0-47C6-4B27-AE2D-0D27D79CD9F2}" destId="{ACDA33AB-F5AC-49CB-A6C6-310288AD08BC}" srcOrd="0" destOrd="0" presId="urn:microsoft.com/office/officeart/2005/8/layout/chevron2"/>
    <dgm:cxn modelId="{51C1842E-72F8-4B7C-8E3D-D4F202ADAAA8}" type="presParOf" srcId="{02325BD0-47C6-4B27-AE2D-0D27D79CD9F2}" destId="{5772BB0A-37BA-4FE9-8AE9-790C53A36CA3}" srcOrd="1" destOrd="0" presId="urn:microsoft.com/office/officeart/2005/8/layout/chevron2"/>
    <dgm:cxn modelId="{B9E472B7-A4AB-4470-B621-0793835A0B26}" type="presParOf" srcId="{C8129645-C722-4B85-925B-CC86AAE649B4}" destId="{F64F0F86-EE78-4F05-B4DF-0CF131CCD39B}" srcOrd="3" destOrd="0" presId="urn:microsoft.com/office/officeart/2005/8/layout/chevron2"/>
    <dgm:cxn modelId="{73F4DF04-130F-47A1-864B-18D72C044581}" type="presParOf" srcId="{C8129645-C722-4B85-925B-CC86AAE649B4}" destId="{6002C668-1B56-4516-8475-65973A48D2CE}" srcOrd="4" destOrd="0" presId="urn:microsoft.com/office/officeart/2005/8/layout/chevron2"/>
    <dgm:cxn modelId="{2837197F-DA41-4103-9BB6-C2389D3030FE}" type="presParOf" srcId="{6002C668-1B56-4516-8475-65973A48D2CE}" destId="{4AD03D01-3629-470D-A086-7E31CD62D4AA}" srcOrd="0" destOrd="0" presId="urn:microsoft.com/office/officeart/2005/8/layout/chevron2"/>
    <dgm:cxn modelId="{D7B23648-5A68-44EC-9A95-5D3F76715DCF}" type="presParOf" srcId="{6002C668-1B56-4516-8475-65973A48D2CE}" destId="{58DC848B-9017-4BD5-A0DB-F89F53D630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3BC76-1C2C-4274-A31F-7A7EB4CB9477}">
      <dsp:nvSpPr>
        <dsp:cNvPr id="0" name=""/>
        <dsp:cNvSpPr/>
      </dsp:nvSpPr>
      <dsp:spPr>
        <a:xfrm rot="5400000">
          <a:off x="-272259" y="273837"/>
          <a:ext cx="1815061" cy="127054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solidFill>
                <a:schemeClr val="tx1">
                  <a:lumMod val="85000"/>
                  <a:lumOff val="15000"/>
                </a:schemeClr>
              </a:solidFill>
            </a:rPr>
            <a:t>1</a:t>
          </a:r>
        </a:p>
      </dsp:txBody>
      <dsp:txXfrm rot="-5400000">
        <a:off x="1" y="636850"/>
        <a:ext cx="1270543" cy="544518"/>
      </dsp:txXfrm>
    </dsp:sp>
    <dsp:sp modelId="{AB8FEADB-C440-4A60-B364-1A578FCA4303}">
      <dsp:nvSpPr>
        <dsp:cNvPr id="0" name=""/>
        <dsp:cNvSpPr/>
      </dsp:nvSpPr>
      <dsp:spPr>
        <a:xfrm rot="5400000">
          <a:off x="3075791" y="-1804837"/>
          <a:ext cx="1179790" cy="4790286"/>
        </a:xfrm>
        <a:prstGeom prst="round2SameRect">
          <a:avLst/>
        </a:prstGeom>
        <a:solidFill>
          <a:schemeClr val="tx1">
            <a:lumMod val="85000"/>
            <a:lumOff val="15000"/>
            <a:alpha val="9000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100" b="1" kern="1200" dirty="0">
              <a:solidFill>
                <a:srgbClr val="F2E782"/>
              </a:solidFill>
            </a:rPr>
            <a:t>User Guess Input</a:t>
          </a:r>
          <a:endParaRPr lang="en-IN" sz="2100" kern="1200" dirty="0">
            <a:solidFill>
              <a:srgbClr val="F2E78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Players enter a number guess between 1 and 20.</a:t>
          </a:r>
          <a:endParaRPr lang="en-IN" sz="3700" kern="1200" dirty="0">
            <a:solidFill>
              <a:schemeClr val="bg1"/>
            </a:solidFill>
          </a:endParaRPr>
        </a:p>
      </dsp:txBody>
      <dsp:txXfrm rot="-5400000">
        <a:off x="1270544" y="58003"/>
        <a:ext cx="4732693" cy="1064604"/>
      </dsp:txXfrm>
    </dsp:sp>
    <dsp:sp modelId="{ACDA33AB-F5AC-49CB-A6C6-310288AD08BC}">
      <dsp:nvSpPr>
        <dsp:cNvPr id="0" name=""/>
        <dsp:cNvSpPr/>
      </dsp:nvSpPr>
      <dsp:spPr>
        <a:xfrm rot="5400000">
          <a:off x="-272259" y="1896912"/>
          <a:ext cx="1815061" cy="12705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solidFill>
                <a:schemeClr val="tx1">
                  <a:lumMod val="85000"/>
                  <a:lumOff val="15000"/>
                </a:schemeClr>
              </a:solidFill>
            </a:rPr>
            <a:t>2</a:t>
          </a:r>
        </a:p>
      </dsp:txBody>
      <dsp:txXfrm rot="-5400000">
        <a:off x="1" y="2259925"/>
        <a:ext cx="1270543" cy="544518"/>
      </dsp:txXfrm>
    </dsp:sp>
    <dsp:sp modelId="{5772BB0A-37BA-4FE9-8AE9-790C53A36CA3}">
      <dsp:nvSpPr>
        <dsp:cNvPr id="0" name=""/>
        <dsp:cNvSpPr/>
      </dsp:nvSpPr>
      <dsp:spPr>
        <a:xfrm rot="5400000">
          <a:off x="3075791" y="-180594"/>
          <a:ext cx="1179790" cy="4790286"/>
        </a:xfrm>
        <a:prstGeom prst="round2SameRect">
          <a:avLst/>
        </a:prstGeom>
        <a:solidFill>
          <a:schemeClr val="tx1">
            <a:lumMod val="85000"/>
            <a:lumOff val="15000"/>
            <a:alpha val="9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200" b="1" kern="1200" dirty="0">
              <a:solidFill>
                <a:srgbClr val="F2E782"/>
              </a:solidFill>
            </a:rPr>
            <a:t>Random Number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The system randomly selects a number at the start of the game.</a:t>
          </a:r>
          <a:endParaRPr lang="en-IN" sz="1600" kern="1200" dirty="0">
            <a:solidFill>
              <a:schemeClr val="bg1"/>
            </a:solidFill>
          </a:endParaRPr>
        </a:p>
      </dsp:txBody>
      <dsp:txXfrm rot="-5400000">
        <a:off x="1270544" y="1682246"/>
        <a:ext cx="4732693" cy="1064604"/>
      </dsp:txXfrm>
    </dsp:sp>
    <dsp:sp modelId="{4AD03D01-3629-470D-A086-7E31CD62D4AA}">
      <dsp:nvSpPr>
        <dsp:cNvPr id="0" name=""/>
        <dsp:cNvSpPr/>
      </dsp:nvSpPr>
      <dsp:spPr>
        <a:xfrm rot="5400000">
          <a:off x="-272259" y="3519987"/>
          <a:ext cx="1815061" cy="127054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solidFill>
                <a:schemeClr val="tx1">
                  <a:lumMod val="85000"/>
                  <a:lumOff val="15000"/>
                </a:schemeClr>
              </a:solidFill>
            </a:rPr>
            <a:t>3</a:t>
          </a:r>
        </a:p>
      </dsp:txBody>
      <dsp:txXfrm rot="-5400000">
        <a:off x="1" y="3883000"/>
        <a:ext cx="1270543" cy="544518"/>
      </dsp:txXfrm>
    </dsp:sp>
    <dsp:sp modelId="{58DC848B-9017-4BD5-A0DB-F89F53D63075}">
      <dsp:nvSpPr>
        <dsp:cNvPr id="0" name=""/>
        <dsp:cNvSpPr/>
      </dsp:nvSpPr>
      <dsp:spPr>
        <a:xfrm rot="5400000">
          <a:off x="3075791" y="1442480"/>
          <a:ext cx="1179790" cy="4790286"/>
        </a:xfrm>
        <a:prstGeom prst="round2SameRect">
          <a:avLst/>
        </a:prstGeom>
        <a:solidFill>
          <a:schemeClr val="tx1">
            <a:lumMod val="85000"/>
            <a:lumOff val="15000"/>
            <a:alpha val="9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200" b="1" kern="1200" dirty="0">
              <a:solidFill>
                <a:srgbClr val="F2E782"/>
              </a:solidFill>
            </a:rPr>
            <a:t>Hint-Based Feedback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The game provides hints (Too High / Too Low) after each guess.</a:t>
          </a:r>
          <a:endParaRPr lang="en-IN" sz="1600" kern="1200" dirty="0">
            <a:solidFill>
              <a:schemeClr val="bg1"/>
            </a:solidFill>
          </a:endParaRPr>
        </a:p>
      </dsp:txBody>
      <dsp:txXfrm rot="-5400000">
        <a:off x="1270544" y="3305321"/>
        <a:ext cx="4732693" cy="1064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34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3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Python With a Number Guessing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98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Ready to Code: An Exciting Introduction to Programming Fun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2787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</a:t>
            </a:r>
            <a:r>
              <a:rPr lang="en-US" sz="2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36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Bikash Das (ADTU/0/2024-28/BCSM/071)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87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Nayandeep Goswami (ADTU/0/2024-28/BCSM/047)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Suraj Choudhary (ADTU/0/2024-28/BCSM/075)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963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Asif Raza (ADTU/0/2024-28/BCSM/004)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405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9D93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Dhiman Saikia (ADTU/0/2024-28/BCSM/062)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70233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[Presentation Date : 19/05/2025]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059068-95CA-C081-6F1D-C637397B8BCC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D41FBD0-EB8B-0CCD-654C-A1CD76BB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DF813AC-6976-1F8F-3404-2A310F1EE66D}"/>
              </a:ext>
            </a:extLst>
          </p:cNvPr>
          <p:cNvSpPr/>
          <p:nvPr/>
        </p:nvSpPr>
        <p:spPr>
          <a:xfrm>
            <a:off x="754023" y="592455"/>
            <a:ext cx="4831556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Table of Contents</a:t>
            </a:r>
            <a:endParaRPr lang="en-US" sz="3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C5EC60B-3C03-61E2-E543-23E945DBF4F7}"/>
              </a:ext>
            </a:extLst>
          </p:cNvPr>
          <p:cNvSpPr/>
          <p:nvPr/>
        </p:nvSpPr>
        <p:spPr>
          <a:xfrm>
            <a:off x="754023" y="1406366"/>
            <a:ext cx="4867037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E98F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This presentation covers a Python number guessing game.</a:t>
            </a:r>
            <a:endParaRPr lang="en-US" sz="13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833D7B08-7FEE-3EE6-B08D-4C797F19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835110"/>
            <a:ext cx="629960" cy="937974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BAE6C8E7-917D-EA25-ECB1-0D41C3807CB7}"/>
              </a:ext>
            </a:extLst>
          </p:cNvPr>
          <p:cNvSpPr/>
          <p:nvPr/>
        </p:nvSpPr>
        <p:spPr>
          <a:xfrm>
            <a:off x="2564368" y="2300645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7A28562-615C-C5BE-0182-F775508EAA42}"/>
              </a:ext>
            </a:extLst>
          </p:cNvPr>
          <p:cNvSpPr/>
          <p:nvPr/>
        </p:nvSpPr>
        <p:spPr>
          <a:xfrm>
            <a:off x="3117890" y="1975128"/>
            <a:ext cx="197584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78A7FBC-D26E-8B45-265E-B781CFA45414}"/>
              </a:ext>
            </a:extLst>
          </p:cNvPr>
          <p:cNvSpPr/>
          <p:nvPr/>
        </p:nvSpPr>
        <p:spPr>
          <a:xfrm>
            <a:off x="3117890" y="2409111"/>
            <a:ext cx="197584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Game objective &amp; interaction.</a:t>
            </a:r>
            <a:endParaRPr lang="en-US" sz="11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305A173-4AE6-339C-DD9D-E71D0EE7BCBC}"/>
              </a:ext>
            </a:extLst>
          </p:cNvPr>
          <p:cNvSpPr/>
          <p:nvPr/>
        </p:nvSpPr>
        <p:spPr>
          <a:xfrm>
            <a:off x="3012877" y="2786777"/>
            <a:ext cx="5342096" cy="7620"/>
          </a:xfrm>
          <a:prstGeom prst="roundRect">
            <a:avLst>
              <a:gd name="adj" fmla="val 275683"/>
            </a:avLst>
          </a:prstGeom>
          <a:solidFill>
            <a:srgbClr val="535455"/>
          </a:solidFill>
          <a:ln/>
        </p:spPr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F1A7B7FC-B5FD-5DF3-14F8-BE1605E9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92" y="2808089"/>
            <a:ext cx="1259919" cy="937974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C37AF025-19D0-587B-EC56-EAFEDFB4D382}"/>
              </a:ext>
            </a:extLst>
          </p:cNvPr>
          <p:cNvSpPr/>
          <p:nvPr/>
        </p:nvSpPr>
        <p:spPr>
          <a:xfrm>
            <a:off x="2564368" y="315396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5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8E13B05-FDD2-88AC-1CD6-2E32C306A3EC}"/>
              </a:ext>
            </a:extLst>
          </p:cNvPr>
          <p:cNvSpPr/>
          <p:nvPr/>
        </p:nvSpPr>
        <p:spPr>
          <a:xfrm>
            <a:off x="3432929" y="2948107"/>
            <a:ext cx="153769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C97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D8F1900E-6D0A-498B-C672-14FB67E71B63}"/>
              </a:ext>
            </a:extLst>
          </p:cNvPr>
          <p:cNvSpPr/>
          <p:nvPr/>
        </p:nvSpPr>
        <p:spPr>
          <a:xfrm>
            <a:off x="3432929" y="3382089"/>
            <a:ext cx="153769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 of the program</a:t>
            </a:r>
            <a:endParaRPr lang="en-US" sz="11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CCD9117F-FE2A-65EB-FEBB-2D9CF7C4F531}"/>
              </a:ext>
            </a:extLst>
          </p:cNvPr>
          <p:cNvSpPr/>
          <p:nvPr/>
        </p:nvSpPr>
        <p:spPr>
          <a:xfrm>
            <a:off x="3327916" y="3759756"/>
            <a:ext cx="5027057" cy="7620"/>
          </a:xfrm>
          <a:prstGeom prst="roundRect">
            <a:avLst>
              <a:gd name="adj" fmla="val 275683"/>
            </a:avLst>
          </a:prstGeom>
          <a:solidFill>
            <a:srgbClr val="535455"/>
          </a:solidFill>
          <a:ln/>
        </p:spPr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3E29BED7-F32B-2221-0DD3-A3768BF1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953" y="3781068"/>
            <a:ext cx="1889879" cy="937974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E0FA5943-D8A2-B21C-7AD3-88833891298C}"/>
              </a:ext>
            </a:extLst>
          </p:cNvPr>
          <p:cNvSpPr/>
          <p:nvPr/>
        </p:nvSpPr>
        <p:spPr>
          <a:xfrm>
            <a:off x="2564368" y="4126944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55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A614F1A1-356C-C03B-3DAE-418B67121818}"/>
              </a:ext>
            </a:extLst>
          </p:cNvPr>
          <p:cNvSpPr/>
          <p:nvPr/>
        </p:nvSpPr>
        <p:spPr>
          <a:xfrm>
            <a:off x="3747849" y="3921085"/>
            <a:ext cx="154650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09559DCC-F28D-3BB3-52AD-1CB6FBDE75E7}"/>
              </a:ext>
            </a:extLst>
          </p:cNvPr>
          <p:cNvSpPr/>
          <p:nvPr/>
        </p:nvSpPr>
        <p:spPr>
          <a:xfrm>
            <a:off x="3747849" y="4355068"/>
            <a:ext cx="15465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are the tools used</a:t>
            </a:r>
            <a:endParaRPr lang="en-US" sz="110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45CF6CFD-9EC1-BE6F-7C8C-10E1AE55DD2A}"/>
              </a:ext>
            </a:extLst>
          </p:cNvPr>
          <p:cNvSpPr/>
          <p:nvPr/>
        </p:nvSpPr>
        <p:spPr>
          <a:xfrm>
            <a:off x="3642836" y="4732734"/>
            <a:ext cx="4712137" cy="7620"/>
          </a:xfrm>
          <a:prstGeom prst="roundRect">
            <a:avLst>
              <a:gd name="adj" fmla="val 275683"/>
            </a:avLst>
          </a:prstGeom>
          <a:solidFill>
            <a:srgbClr val="535455"/>
          </a:solidFill>
          <a:ln/>
        </p:spPr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8478637E-BFE5-DA38-D706-2A8ADE214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33" y="4754047"/>
            <a:ext cx="2519839" cy="937974"/>
          </a:xfrm>
          <a:prstGeom prst="rect">
            <a:avLst/>
          </a:prstGeom>
        </p:spPr>
      </p:pic>
      <p:sp>
        <p:nvSpPr>
          <p:cNvPr id="21" name="Text 14">
            <a:extLst>
              <a:ext uri="{FF2B5EF4-FFF2-40B4-BE49-F238E27FC236}">
                <a16:creationId xmlns:a16="http://schemas.microsoft.com/office/drawing/2014/main" id="{5FE41F94-3093-EB5D-F623-93BC3085D652}"/>
              </a:ext>
            </a:extLst>
          </p:cNvPr>
          <p:cNvSpPr/>
          <p:nvPr/>
        </p:nvSpPr>
        <p:spPr>
          <a:xfrm>
            <a:off x="2564487" y="5099923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55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C744F7F9-D4B8-6FEF-0A3A-9CD4DBE814D3}"/>
              </a:ext>
            </a:extLst>
          </p:cNvPr>
          <p:cNvSpPr/>
          <p:nvPr/>
        </p:nvSpPr>
        <p:spPr>
          <a:xfrm>
            <a:off x="4062889" y="4894064"/>
            <a:ext cx="20764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Concepts Used</a:t>
            </a:r>
            <a:endParaRPr lang="en-US" sz="220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54D9B6B5-3AED-C46F-03D8-A37AB8AD81CF}"/>
              </a:ext>
            </a:extLst>
          </p:cNvPr>
          <p:cNvSpPr/>
          <p:nvPr/>
        </p:nvSpPr>
        <p:spPr>
          <a:xfrm>
            <a:off x="4062889" y="5328047"/>
            <a:ext cx="207645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numbers, input, loops.</a:t>
            </a:r>
            <a:endParaRPr lang="en-US" sz="11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01EF7F68-DFC1-EE6C-DD58-23E9A0928B56}"/>
              </a:ext>
            </a:extLst>
          </p:cNvPr>
          <p:cNvSpPr/>
          <p:nvPr/>
        </p:nvSpPr>
        <p:spPr>
          <a:xfrm>
            <a:off x="3957876" y="5705713"/>
            <a:ext cx="4397097" cy="7620"/>
          </a:xfrm>
          <a:prstGeom prst="roundRect">
            <a:avLst>
              <a:gd name="adj" fmla="val 275683"/>
            </a:avLst>
          </a:prstGeom>
          <a:solidFill>
            <a:srgbClr val="535455"/>
          </a:solidFill>
          <a:ln/>
        </p:spPr>
      </p:sp>
      <p:pic>
        <p:nvPicPr>
          <p:cNvPr id="25" name="Image 5" descr="preencoded.png">
            <a:extLst>
              <a:ext uri="{FF2B5EF4-FFF2-40B4-BE49-F238E27FC236}">
                <a16:creationId xmlns:a16="http://schemas.microsoft.com/office/drawing/2014/main" id="{67B88A54-A648-4D96-D89D-01F838EB8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993" y="5727025"/>
            <a:ext cx="3149798" cy="937974"/>
          </a:xfrm>
          <a:prstGeom prst="rect">
            <a:avLst/>
          </a:prstGeom>
        </p:spPr>
      </p:pic>
      <p:sp>
        <p:nvSpPr>
          <p:cNvPr id="26" name="Text 18">
            <a:extLst>
              <a:ext uri="{FF2B5EF4-FFF2-40B4-BE49-F238E27FC236}">
                <a16:creationId xmlns:a16="http://schemas.microsoft.com/office/drawing/2014/main" id="{189B9BAA-5C56-D3DC-3139-5899533EF5DA}"/>
              </a:ext>
            </a:extLst>
          </p:cNvPr>
          <p:cNvSpPr/>
          <p:nvPr/>
        </p:nvSpPr>
        <p:spPr>
          <a:xfrm>
            <a:off x="2564368" y="6072902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550" dirty="0"/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6FD2860D-C5BF-9098-CCCD-F160F0059E11}"/>
              </a:ext>
            </a:extLst>
          </p:cNvPr>
          <p:cNvSpPr/>
          <p:nvPr/>
        </p:nvSpPr>
        <p:spPr>
          <a:xfrm>
            <a:off x="4377809" y="5867043"/>
            <a:ext cx="23075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C97B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Flowchart</a:t>
            </a:r>
            <a:endParaRPr lang="en-US" sz="2200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44C54E70-BFD9-7597-CFDD-C8A47BCF841A}"/>
              </a:ext>
            </a:extLst>
          </p:cNvPr>
          <p:cNvSpPr/>
          <p:nvPr/>
        </p:nvSpPr>
        <p:spPr>
          <a:xfrm>
            <a:off x="4377809" y="6301026"/>
            <a:ext cx="230755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have an overview of the game </a:t>
            </a:r>
            <a:endParaRPr lang="en-US" sz="1100" dirty="0"/>
          </a:p>
        </p:txBody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92BE482B-EB75-F36A-6039-6A93C78F48D7}"/>
              </a:ext>
            </a:extLst>
          </p:cNvPr>
          <p:cNvSpPr/>
          <p:nvPr/>
        </p:nvSpPr>
        <p:spPr>
          <a:xfrm>
            <a:off x="4272796" y="6678692"/>
            <a:ext cx="4082177" cy="7620"/>
          </a:xfrm>
          <a:prstGeom prst="roundRect">
            <a:avLst>
              <a:gd name="adj" fmla="val 275683"/>
            </a:avLst>
          </a:prstGeom>
          <a:solidFill>
            <a:srgbClr val="5354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AED539A8-86CE-DF74-FEDA-E0DB5BC914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73" y="6700004"/>
            <a:ext cx="3779758" cy="937974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BC17EF8D-E8C9-9924-0F6D-81EECF075746}"/>
              </a:ext>
            </a:extLst>
          </p:cNvPr>
          <p:cNvSpPr/>
          <p:nvPr/>
        </p:nvSpPr>
        <p:spPr>
          <a:xfrm>
            <a:off x="2564487" y="7045881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155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C51C3E0C-0106-71E9-2AA1-EE3B7BAF611C}"/>
              </a:ext>
            </a:extLst>
          </p:cNvPr>
          <p:cNvSpPr/>
          <p:nvPr/>
        </p:nvSpPr>
        <p:spPr>
          <a:xfrm>
            <a:off x="4692848" y="6840022"/>
            <a:ext cx="1860709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4444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3" name="Text 24">
            <a:extLst>
              <a:ext uri="{FF2B5EF4-FFF2-40B4-BE49-F238E27FC236}">
                <a16:creationId xmlns:a16="http://schemas.microsoft.com/office/drawing/2014/main" id="{2444BEB3-B1A1-A1B9-FEDF-37E09EF3F692}"/>
              </a:ext>
            </a:extLst>
          </p:cNvPr>
          <p:cNvSpPr/>
          <p:nvPr/>
        </p:nvSpPr>
        <p:spPr>
          <a:xfrm>
            <a:off x="4692848" y="7274004"/>
            <a:ext cx="186070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Learnings &amp; enhancements.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442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7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1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Number Guessing Game! The objective is to guess a randomly generated number between 1 and 20. The game provides hints to help us refine our guesses, making it an engaging and interactive learning experience.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3133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Fun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8378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Engage in an interactive game that challenges your guessing skills.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163133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993487"/>
            <a:ext cx="3989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Number Generation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48390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 the excitement of guessing a new random number each time.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163133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993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Hints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48378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helpful hints to guide your guesses and improve your strategy.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F4ED5-5877-AA43-04A7-2F8165B4FF07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8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11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7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Logic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6255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Sharpen problem-solving skills.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5311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7213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 Programming Ideas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51688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 loops and random choices.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5311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7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Applying Concepts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625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 Python through practice.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5311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72132"/>
            <a:ext cx="2873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Algorithmic Thinking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1625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Follow the program's clear logic.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8CC98-B2A9-B617-C5F5-3ECEA58D69B6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1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90" y="216431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8919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48526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language for game logic and input.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765" y="216431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245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Module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344852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Generates the number to guess.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40" y="216431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70351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 Structures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448526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Manages input, validates guesses, and controls game flow.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16" y="21643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1612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Exception Handling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344852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invalid inputs to prevent crashes.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937" y="521767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551748" y="601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Input Handling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2466618" y="650188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Receives player guesses.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593" y="5217676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897523" y="601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Scoring System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5812393" y="650188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scoring based on attempts.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368" y="5217676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243179" y="6011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Hint System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9158049" y="650188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clues after incorrect attempts.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92A16-EDD9-D283-1EBB-68374EEACBF8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Concepts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8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580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809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Module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422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Generates pseudo-random integers using the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randint()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function.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2538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320963" y="2580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25809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If-Else Statements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31422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Compares guesses to the target number and provides feedback accordingly.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2538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9763065" y="2580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25809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While Loop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314229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Continues running the game until the correct guess is made or the player exits, repeatedly prompting for input.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0900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OOPs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530906" y="565142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classes to organize game variables and methods for better structure.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35893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8"/>
          <p:cNvSpPr/>
          <p:nvPr/>
        </p:nvSpPr>
        <p:spPr>
          <a:xfrm>
            <a:off x="5320963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5973008" y="50900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Tkinter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5973008" y="565142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Builds the game’s graphical user interface.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77995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4" name="Text 22"/>
          <p:cNvSpPr/>
          <p:nvPr/>
        </p:nvSpPr>
        <p:spPr>
          <a:xfrm>
            <a:off x="9763065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10415111" y="50900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Handling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10415111" y="565142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Saves player profiles and high scores in JSON format for persistent storage.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5FD33-B1AF-0FA5-46CD-C28D9067B33C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B2A76F-4E86-0CEB-3FF3-E835450B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92" y="658090"/>
            <a:ext cx="6623539" cy="71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D1A410-6427-BDC8-037B-ACB13F4A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5" y="7696200"/>
            <a:ext cx="1819275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37099F-006A-4A3C-19C1-8B4F964AB3CB}"/>
              </a:ext>
            </a:extLst>
          </p:cNvPr>
          <p:cNvSpPr txBox="1"/>
          <p:nvPr/>
        </p:nvSpPr>
        <p:spPr>
          <a:xfrm>
            <a:off x="691662" y="763597"/>
            <a:ext cx="73152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</a:rPr>
              <a:t>Process Flow Diagram</a:t>
            </a:r>
            <a:endParaRPr lang="en-US" sz="44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878CF4C-5D64-EF00-3A75-11C21262E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541281"/>
              </p:ext>
            </p:extLst>
          </p:nvPr>
        </p:nvGraphicFramePr>
        <p:xfrm>
          <a:off x="867508" y="1981200"/>
          <a:ext cx="6060830" cy="5064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32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5098"/>
            <a:ext cx="6260425" cy="782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540937" y="1839754"/>
            <a:ext cx="22860" cy="5604748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733639" y="2236470"/>
            <a:ext cx="635079" cy="22860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48234" y="2043827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05396" y="2111812"/>
            <a:ext cx="9394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50348" y="202120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A44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Beginner-Friendly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50348" y="2413516"/>
            <a:ext cx="62862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 structure and basic Python make it easy for new programmers to understand and change the code.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733639" y="3753683"/>
            <a:ext cx="635079" cy="22860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48234" y="3561040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468844" y="3629025"/>
            <a:ext cx="16692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50348" y="35384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A44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Concepts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50348" y="3930729"/>
            <a:ext cx="6286262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Shows how to create random numbers, use </a:t>
            </a: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loops, and use </a:t>
            </a:r>
            <a:r>
              <a:rPr lang="en-US" sz="1400" dirty="0">
                <a:solidFill>
                  <a:srgbClr val="CFCBBF"/>
                </a:solidFill>
                <a:highlight>
                  <a:srgbClr val="443D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if-else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statements for user feedback.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733639" y="5278517"/>
            <a:ext cx="635079" cy="22860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8234" y="5085874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467892" y="5153858"/>
            <a:ext cx="16883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50348" y="50632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A44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Enhancements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50348" y="5455563"/>
            <a:ext cx="62862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Easily add difficulty levels, scoring, or limit the number of guesses allowed.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733639" y="6505456"/>
            <a:ext cx="635079" cy="22860"/>
          </a:xfrm>
          <a:prstGeom prst="roundRect">
            <a:avLst>
              <a:gd name="adj" fmla="val 119070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348234" y="6312813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472654" y="6380798"/>
            <a:ext cx="15930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550348" y="62901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A44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 Learning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50348" y="6682502"/>
            <a:ext cx="62862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and engaging, it helps learn programming through feedback and encourages understanding of conditional logic.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FC6B2-DCB6-16B8-3C0E-D78EEB2B68B6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E532B-F4AD-13D1-3AC6-2AAF62FD5DE4}"/>
              </a:ext>
            </a:extLst>
          </p:cNvPr>
          <p:cNvSpPr/>
          <p:nvPr/>
        </p:nvSpPr>
        <p:spPr>
          <a:xfrm>
            <a:off x="12811874" y="7695344"/>
            <a:ext cx="1818526" cy="53425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179</TotalTime>
  <Words>550</Words>
  <Application>Microsoft Office PowerPoint</Application>
  <PresentationFormat>Custom</PresentationFormat>
  <Paragraphs>111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Consolas</vt:lpstr>
      <vt:lpstr>Raleway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Dhiman Saikia</cp:lastModifiedBy>
  <cp:revision>6</cp:revision>
  <dcterms:created xsi:type="dcterms:W3CDTF">2025-03-04T14:53:55Z</dcterms:created>
  <dcterms:modified xsi:type="dcterms:W3CDTF">2025-05-18T16:51:38Z</dcterms:modified>
</cp:coreProperties>
</file>